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3"/>
  </p:notesMasterIdLst>
  <p:sldIdLst>
    <p:sldId id="256" r:id="rId2"/>
    <p:sldId id="258" r:id="rId3"/>
    <p:sldId id="260" r:id="rId4"/>
    <p:sldId id="262" r:id="rId5"/>
    <p:sldId id="263" r:id="rId6"/>
    <p:sldId id="288" r:id="rId7"/>
    <p:sldId id="289" r:id="rId8"/>
    <p:sldId id="268" r:id="rId9"/>
    <p:sldId id="290" r:id="rId10"/>
    <p:sldId id="291" r:id="rId11"/>
    <p:sldId id="294" r:id="rId12"/>
    <p:sldId id="295" r:id="rId13"/>
    <p:sldId id="296" r:id="rId14"/>
    <p:sldId id="297" r:id="rId15"/>
    <p:sldId id="292" r:id="rId16"/>
    <p:sldId id="293" r:id="rId17"/>
    <p:sldId id="264" r:id="rId18"/>
    <p:sldId id="265" r:id="rId19"/>
    <p:sldId id="269" r:id="rId20"/>
    <p:sldId id="266" r:id="rId21"/>
    <p:sldId id="298" r:id="rId22"/>
  </p:sldIdLst>
  <p:sldSz cx="9144000" cy="5143500" type="screen16x9"/>
  <p:notesSz cx="6858000" cy="9144000"/>
  <p:embeddedFontLs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Barlow Condensed Medium" panose="020B0604020202020204" charset="0"/>
      <p:regular r:id="rId28"/>
      <p:bold r:id="rId29"/>
      <p:italic r:id="rId30"/>
      <p:boldItalic r:id="rId31"/>
    </p:embeddedFont>
    <p:embeddedFont>
      <p:font typeface="Barlow Condensed SemiBold" panose="020B0604020202020204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6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am ha" userId="bdf8c228f9f7acab" providerId="LiveId" clId="{BD7B5517-C3A6-4B5E-A1DE-2FBE58A1225A}"/>
    <pc:docChg chg="modSld sldOrd">
      <pc:chgData name="maryam ha" userId="bdf8c228f9f7acab" providerId="LiveId" clId="{BD7B5517-C3A6-4B5E-A1DE-2FBE58A1225A}" dt="2020-04-11T15:34:47.634" v="1"/>
      <pc:docMkLst>
        <pc:docMk/>
      </pc:docMkLst>
      <pc:sldChg chg="ord">
        <pc:chgData name="maryam ha" userId="bdf8c228f9f7acab" providerId="LiveId" clId="{BD7B5517-C3A6-4B5E-A1DE-2FBE58A1225A}" dt="2020-04-11T15:34:47.634" v="1"/>
        <pc:sldMkLst>
          <pc:docMk/>
          <pc:sldMk cId="0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75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40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28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842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610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80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5e1ed11e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5e1ed11e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e1ed1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e1ed1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407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552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5e1ed11e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5e1ed11e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61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E9E6E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rgbClr val="E9E6E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00" name="Google Shape;10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flipH="1">
            <a:off x="6278928" y="-258568"/>
            <a:ext cx="2865062" cy="3613974"/>
            <a:chOff x="-26858" y="-227337"/>
            <a:chExt cx="2186403" cy="2757917"/>
          </a:xfrm>
        </p:grpSpPr>
        <p:sp>
          <p:nvSpPr>
            <p:cNvPr id="145" name="Google Shape;145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413096" y="-26651"/>
            <a:ext cx="2192144" cy="1495178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6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284" name="Google Shape;284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9" name="Google Shape;309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7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311" name="Google Shape;311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>
            <a:spLocks noGrp="1"/>
          </p:cNvSpPr>
          <p:nvPr>
            <p:ph type="ctrTitle"/>
          </p:nvPr>
        </p:nvSpPr>
        <p:spPr>
          <a:xfrm>
            <a:off x="2362500" y="3912781"/>
            <a:ext cx="4419000" cy="847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Analysis of Google play store</a:t>
            </a:r>
            <a:br>
              <a:rPr lang="en-US" sz="2800" dirty="0"/>
            </a:br>
            <a:endParaRPr sz="2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6D372D-E06C-4237-BF3E-19EF722B4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87" y="1446751"/>
            <a:ext cx="4092426" cy="2249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2-Clusters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A55B428-4024-4095-AB99-918D60AAF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441" y="2103482"/>
            <a:ext cx="3209405" cy="577800"/>
          </a:xfrm>
        </p:spPr>
        <p:txBody>
          <a:bodyPr/>
          <a:lstStyle/>
          <a:p>
            <a:pPr algn="l"/>
            <a:r>
              <a:rPr lang="en-US" sz="2000" dirty="0"/>
              <a:t>Silhouette width for each cluster</a:t>
            </a:r>
          </a:p>
        </p:txBody>
      </p:sp>
      <p:grpSp>
        <p:nvGrpSpPr>
          <p:cNvPr id="57" name="Google Shape;545;p20">
            <a:extLst>
              <a:ext uri="{FF2B5EF4-FFF2-40B4-BE49-F238E27FC236}">
                <a16:creationId xmlns:a16="http://schemas.microsoft.com/office/drawing/2014/main" id="{0ECE3B4C-2A0A-490B-A571-171A29850BB8}"/>
              </a:ext>
            </a:extLst>
          </p:cNvPr>
          <p:cNvGrpSpPr/>
          <p:nvPr/>
        </p:nvGrpSpPr>
        <p:grpSpPr>
          <a:xfrm>
            <a:off x="1489813" y="907731"/>
            <a:ext cx="622759" cy="639242"/>
            <a:chOff x="917250" y="2165250"/>
            <a:chExt cx="980695" cy="982361"/>
          </a:xfrm>
        </p:grpSpPr>
        <p:sp>
          <p:nvSpPr>
            <p:cNvPr id="58" name="Google Shape;546;p20">
              <a:extLst>
                <a:ext uri="{FF2B5EF4-FFF2-40B4-BE49-F238E27FC236}">
                  <a16:creationId xmlns:a16="http://schemas.microsoft.com/office/drawing/2014/main" id="{2D325380-03CB-4117-A166-1A57F0A45245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7;p20">
              <a:extLst>
                <a:ext uri="{FF2B5EF4-FFF2-40B4-BE49-F238E27FC236}">
                  <a16:creationId xmlns:a16="http://schemas.microsoft.com/office/drawing/2014/main" id="{2D6DF502-AC6E-4031-907F-939CAC298A04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" name="Google Shape;548;p20">
            <a:extLst>
              <a:ext uri="{FF2B5EF4-FFF2-40B4-BE49-F238E27FC236}">
                <a16:creationId xmlns:a16="http://schemas.microsoft.com/office/drawing/2014/main" id="{2097D98F-085E-442F-B9D9-0D6AD7678E1E}"/>
              </a:ext>
            </a:extLst>
          </p:cNvPr>
          <p:cNvGrpSpPr/>
          <p:nvPr/>
        </p:nvGrpSpPr>
        <p:grpSpPr>
          <a:xfrm>
            <a:off x="361406" y="2135717"/>
            <a:ext cx="622759" cy="639242"/>
            <a:chOff x="917250" y="2165250"/>
            <a:chExt cx="980695" cy="982361"/>
          </a:xfrm>
        </p:grpSpPr>
        <p:sp>
          <p:nvSpPr>
            <p:cNvPr id="61" name="Google Shape;549;p20">
              <a:extLst>
                <a:ext uri="{FF2B5EF4-FFF2-40B4-BE49-F238E27FC236}">
                  <a16:creationId xmlns:a16="http://schemas.microsoft.com/office/drawing/2014/main" id="{998D2C13-7497-4ECB-A9C6-FBE54BB875CC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0;p20">
              <a:extLst>
                <a:ext uri="{FF2B5EF4-FFF2-40B4-BE49-F238E27FC236}">
                  <a16:creationId xmlns:a16="http://schemas.microsoft.com/office/drawing/2014/main" id="{47598895-A259-49F4-B9F6-3D4C8DD5D2F6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" name="Title 12">
            <a:extLst>
              <a:ext uri="{FF2B5EF4-FFF2-40B4-BE49-F238E27FC236}">
                <a16:creationId xmlns:a16="http://schemas.microsoft.com/office/drawing/2014/main" id="{2F011F55-7E1A-4EEB-A2E7-8B6D52E79FA6}"/>
              </a:ext>
            </a:extLst>
          </p:cNvPr>
          <p:cNvSpPr txBox="1">
            <a:spLocks/>
          </p:cNvSpPr>
          <p:nvPr/>
        </p:nvSpPr>
        <p:spPr>
          <a:xfrm>
            <a:off x="2188680" y="1227352"/>
            <a:ext cx="1907712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/>
              <a:t>Visualization pam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5DF709-66B2-4A7B-B2F3-7918F9E33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07673" y="264957"/>
            <a:ext cx="4650228" cy="2422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253A1A-95C5-4049-89A8-3AC3072DCB7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73" y="2942882"/>
            <a:ext cx="4650227" cy="2125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545;p20">
            <a:extLst>
              <a:ext uri="{FF2B5EF4-FFF2-40B4-BE49-F238E27FC236}">
                <a16:creationId xmlns:a16="http://schemas.microsoft.com/office/drawing/2014/main" id="{9C3E6EC6-54F8-4AFF-A27E-9FA3C0425D43}"/>
              </a:ext>
            </a:extLst>
          </p:cNvPr>
          <p:cNvGrpSpPr/>
          <p:nvPr/>
        </p:nvGrpSpPr>
        <p:grpSpPr>
          <a:xfrm>
            <a:off x="1496297" y="3229389"/>
            <a:ext cx="622759" cy="639242"/>
            <a:chOff x="917250" y="2165250"/>
            <a:chExt cx="980695" cy="982361"/>
          </a:xfrm>
        </p:grpSpPr>
        <p:sp>
          <p:nvSpPr>
            <p:cNvPr id="15" name="Google Shape;546;p20">
              <a:extLst>
                <a:ext uri="{FF2B5EF4-FFF2-40B4-BE49-F238E27FC236}">
                  <a16:creationId xmlns:a16="http://schemas.microsoft.com/office/drawing/2014/main" id="{8C6EE175-A402-4A5A-831F-7F6329FFFB5E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7;p20">
              <a:extLst>
                <a:ext uri="{FF2B5EF4-FFF2-40B4-BE49-F238E27FC236}">
                  <a16:creationId xmlns:a16="http://schemas.microsoft.com/office/drawing/2014/main" id="{941CB1E0-26E7-4EC1-B6F5-7B3747C86B6C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12F4268C-0CAA-4E09-9ED1-BADD48C86210}"/>
              </a:ext>
            </a:extLst>
          </p:cNvPr>
          <p:cNvSpPr txBox="1">
            <a:spLocks/>
          </p:cNvSpPr>
          <p:nvPr/>
        </p:nvSpPr>
        <p:spPr>
          <a:xfrm>
            <a:off x="2012200" y="3549010"/>
            <a:ext cx="2090676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/>
              <a:t>Visualization</a:t>
            </a:r>
            <a:r>
              <a:rPr lang="ar-SA" sz="2000" dirty="0"/>
              <a:t> </a:t>
            </a:r>
            <a:r>
              <a:rPr lang="en-US" sz="2000" dirty="0"/>
              <a:t>k-mean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7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13" grpId="0"/>
      <p:bldP spid="108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3-Clusters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A55B428-4024-4095-AB99-918D60AAF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441" y="2103482"/>
            <a:ext cx="3209405" cy="577800"/>
          </a:xfrm>
        </p:spPr>
        <p:txBody>
          <a:bodyPr/>
          <a:lstStyle/>
          <a:p>
            <a:pPr algn="l"/>
            <a:r>
              <a:rPr lang="en-US" sz="2000" dirty="0"/>
              <a:t>Silhouette width for each cluster</a:t>
            </a:r>
          </a:p>
        </p:txBody>
      </p:sp>
      <p:grpSp>
        <p:nvGrpSpPr>
          <p:cNvPr id="57" name="Google Shape;545;p20">
            <a:extLst>
              <a:ext uri="{FF2B5EF4-FFF2-40B4-BE49-F238E27FC236}">
                <a16:creationId xmlns:a16="http://schemas.microsoft.com/office/drawing/2014/main" id="{0ECE3B4C-2A0A-490B-A571-171A29850BB8}"/>
              </a:ext>
            </a:extLst>
          </p:cNvPr>
          <p:cNvGrpSpPr/>
          <p:nvPr/>
        </p:nvGrpSpPr>
        <p:grpSpPr>
          <a:xfrm>
            <a:off x="1489813" y="907731"/>
            <a:ext cx="622759" cy="639242"/>
            <a:chOff x="917250" y="2165250"/>
            <a:chExt cx="980695" cy="982361"/>
          </a:xfrm>
        </p:grpSpPr>
        <p:sp>
          <p:nvSpPr>
            <p:cNvPr id="58" name="Google Shape;546;p20">
              <a:extLst>
                <a:ext uri="{FF2B5EF4-FFF2-40B4-BE49-F238E27FC236}">
                  <a16:creationId xmlns:a16="http://schemas.microsoft.com/office/drawing/2014/main" id="{2D325380-03CB-4117-A166-1A57F0A45245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7;p20">
              <a:extLst>
                <a:ext uri="{FF2B5EF4-FFF2-40B4-BE49-F238E27FC236}">
                  <a16:creationId xmlns:a16="http://schemas.microsoft.com/office/drawing/2014/main" id="{2D6DF502-AC6E-4031-907F-939CAC298A04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" name="Google Shape;548;p20">
            <a:extLst>
              <a:ext uri="{FF2B5EF4-FFF2-40B4-BE49-F238E27FC236}">
                <a16:creationId xmlns:a16="http://schemas.microsoft.com/office/drawing/2014/main" id="{2097D98F-085E-442F-B9D9-0D6AD7678E1E}"/>
              </a:ext>
            </a:extLst>
          </p:cNvPr>
          <p:cNvGrpSpPr/>
          <p:nvPr/>
        </p:nvGrpSpPr>
        <p:grpSpPr>
          <a:xfrm>
            <a:off x="361406" y="2135717"/>
            <a:ext cx="622759" cy="639242"/>
            <a:chOff x="917250" y="2165250"/>
            <a:chExt cx="980695" cy="982361"/>
          </a:xfrm>
        </p:grpSpPr>
        <p:sp>
          <p:nvSpPr>
            <p:cNvPr id="61" name="Google Shape;549;p20">
              <a:extLst>
                <a:ext uri="{FF2B5EF4-FFF2-40B4-BE49-F238E27FC236}">
                  <a16:creationId xmlns:a16="http://schemas.microsoft.com/office/drawing/2014/main" id="{998D2C13-7497-4ECB-A9C6-FBE54BB875CC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0;p20">
              <a:extLst>
                <a:ext uri="{FF2B5EF4-FFF2-40B4-BE49-F238E27FC236}">
                  <a16:creationId xmlns:a16="http://schemas.microsoft.com/office/drawing/2014/main" id="{47598895-A259-49F4-B9F6-3D4C8DD5D2F6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" name="Title 12">
            <a:extLst>
              <a:ext uri="{FF2B5EF4-FFF2-40B4-BE49-F238E27FC236}">
                <a16:creationId xmlns:a16="http://schemas.microsoft.com/office/drawing/2014/main" id="{2F011F55-7E1A-4EEB-A2E7-8B6D52E79FA6}"/>
              </a:ext>
            </a:extLst>
          </p:cNvPr>
          <p:cNvSpPr txBox="1">
            <a:spLocks/>
          </p:cNvSpPr>
          <p:nvPr/>
        </p:nvSpPr>
        <p:spPr>
          <a:xfrm>
            <a:off x="2188680" y="1227352"/>
            <a:ext cx="1907712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/>
              <a:t>Visualization pam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oogle Shape;545;p20">
            <a:extLst>
              <a:ext uri="{FF2B5EF4-FFF2-40B4-BE49-F238E27FC236}">
                <a16:creationId xmlns:a16="http://schemas.microsoft.com/office/drawing/2014/main" id="{9C3E6EC6-54F8-4AFF-A27E-9FA3C0425D43}"/>
              </a:ext>
            </a:extLst>
          </p:cNvPr>
          <p:cNvGrpSpPr/>
          <p:nvPr/>
        </p:nvGrpSpPr>
        <p:grpSpPr>
          <a:xfrm>
            <a:off x="1496297" y="3229389"/>
            <a:ext cx="622759" cy="639242"/>
            <a:chOff x="917250" y="2165250"/>
            <a:chExt cx="980695" cy="982361"/>
          </a:xfrm>
        </p:grpSpPr>
        <p:sp>
          <p:nvSpPr>
            <p:cNvPr id="15" name="Google Shape;546;p20">
              <a:extLst>
                <a:ext uri="{FF2B5EF4-FFF2-40B4-BE49-F238E27FC236}">
                  <a16:creationId xmlns:a16="http://schemas.microsoft.com/office/drawing/2014/main" id="{8C6EE175-A402-4A5A-831F-7F6329FFFB5E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7;p20">
              <a:extLst>
                <a:ext uri="{FF2B5EF4-FFF2-40B4-BE49-F238E27FC236}">
                  <a16:creationId xmlns:a16="http://schemas.microsoft.com/office/drawing/2014/main" id="{941CB1E0-26E7-4EC1-B6F5-7B3747C86B6C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12F4268C-0CAA-4E09-9ED1-BADD48C86210}"/>
              </a:ext>
            </a:extLst>
          </p:cNvPr>
          <p:cNvSpPr txBox="1">
            <a:spLocks/>
          </p:cNvSpPr>
          <p:nvPr/>
        </p:nvSpPr>
        <p:spPr>
          <a:xfrm>
            <a:off x="2012200" y="3549010"/>
            <a:ext cx="2090676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/>
              <a:t>Visualization</a:t>
            </a:r>
            <a:r>
              <a:rPr lang="ar-SA" sz="2000" dirty="0"/>
              <a:t> </a:t>
            </a:r>
            <a:r>
              <a:rPr lang="en-US" sz="2000" dirty="0"/>
              <a:t>k-mean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23.png">
            <a:extLst>
              <a:ext uri="{FF2B5EF4-FFF2-40B4-BE49-F238E27FC236}">
                <a16:creationId xmlns:a16="http://schemas.microsoft.com/office/drawing/2014/main" id="{5295AD45-AE5D-4794-A0D6-A65BF92EAAF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07674" y="332268"/>
            <a:ext cx="4640564" cy="2349014"/>
          </a:xfrm>
          <a:prstGeom prst="rect">
            <a:avLst/>
          </a:prstGeom>
          <a:ln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D535B-0F61-4A12-90F4-4D82E331857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74" y="2767514"/>
            <a:ext cx="4640564" cy="2256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39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13" grpId="0"/>
      <p:bldP spid="108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4-Clusters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A55B428-4024-4095-AB99-918D60AAF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441" y="2103482"/>
            <a:ext cx="3209405" cy="577800"/>
          </a:xfrm>
        </p:spPr>
        <p:txBody>
          <a:bodyPr/>
          <a:lstStyle/>
          <a:p>
            <a:pPr algn="l"/>
            <a:r>
              <a:rPr lang="en-US" sz="2000" dirty="0"/>
              <a:t>Silhouette width for each cluster</a:t>
            </a:r>
          </a:p>
        </p:txBody>
      </p:sp>
      <p:grpSp>
        <p:nvGrpSpPr>
          <p:cNvPr id="57" name="Google Shape;545;p20">
            <a:extLst>
              <a:ext uri="{FF2B5EF4-FFF2-40B4-BE49-F238E27FC236}">
                <a16:creationId xmlns:a16="http://schemas.microsoft.com/office/drawing/2014/main" id="{0ECE3B4C-2A0A-490B-A571-171A29850BB8}"/>
              </a:ext>
            </a:extLst>
          </p:cNvPr>
          <p:cNvGrpSpPr/>
          <p:nvPr/>
        </p:nvGrpSpPr>
        <p:grpSpPr>
          <a:xfrm>
            <a:off x="1489813" y="907731"/>
            <a:ext cx="622759" cy="639242"/>
            <a:chOff x="917250" y="2165250"/>
            <a:chExt cx="980695" cy="982361"/>
          </a:xfrm>
        </p:grpSpPr>
        <p:sp>
          <p:nvSpPr>
            <p:cNvPr id="58" name="Google Shape;546;p20">
              <a:extLst>
                <a:ext uri="{FF2B5EF4-FFF2-40B4-BE49-F238E27FC236}">
                  <a16:creationId xmlns:a16="http://schemas.microsoft.com/office/drawing/2014/main" id="{2D325380-03CB-4117-A166-1A57F0A45245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7;p20">
              <a:extLst>
                <a:ext uri="{FF2B5EF4-FFF2-40B4-BE49-F238E27FC236}">
                  <a16:creationId xmlns:a16="http://schemas.microsoft.com/office/drawing/2014/main" id="{2D6DF502-AC6E-4031-907F-939CAC298A04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" name="Google Shape;548;p20">
            <a:extLst>
              <a:ext uri="{FF2B5EF4-FFF2-40B4-BE49-F238E27FC236}">
                <a16:creationId xmlns:a16="http://schemas.microsoft.com/office/drawing/2014/main" id="{2097D98F-085E-442F-B9D9-0D6AD7678E1E}"/>
              </a:ext>
            </a:extLst>
          </p:cNvPr>
          <p:cNvGrpSpPr/>
          <p:nvPr/>
        </p:nvGrpSpPr>
        <p:grpSpPr>
          <a:xfrm>
            <a:off x="361406" y="2135717"/>
            <a:ext cx="622759" cy="639242"/>
            <a:chOff x="917250" y="2165250"/>
            <a:chExt cx="980695" cy="982361"/>
          </a:xfrm>
        </p:grpSpPr>
        <p:sp>
          <p:nvSpPr>
            <p:cNvPr id="61" name="Google Shape;549;p20">
              <a:extLst>
                <a:ext uri="{FF2B5EF4-FFF2-40B4-BE49-F238E27FC236}">
                  <a16:creationId xmlns:a16="http://schemas.microsoft.com/office/drawing/2014/main" id="{998D2C13-7497-4ECB-A9C6-FBE54BB875CC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0;p20">
              <a:extLst>
                <a:ext uri="{FF2B5EF4-FFF2-40B4-BE49-F238E27FC236}">
                  <a16:creationId xmlns:a16="http://schemas.microsoft.com/office/drawing/2014/main" id="{47598895-A259-49F4-B9F6-3D4C8DD5D2F6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" name="Title 12">
            <a:extLst>
              <a:ext uri="{FF2B5EF4-FFF2-40B4-BE49-F238E27FC236}">
                <a16:creationId xmlns:a16="http://schemas.microsoft.com/office/drawing/2014/main" id="{2F011F55-7E1A-4EEB-A2E7-8B6D52E79FA6}"/>
              </a:ext>
            </a:extLst>
          </p:cNvPr>
          <p:cNvSpPr txBox="1">
            <a:spLocks/>
          </p:cNvSpPr>
          <p:nvPr/>
        </p:nvSpPr>
        <p:spPr>
          <a:xfrm>
            <a:off x="2188680" y="1227352"/>
            <a:ext cx="1907712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/>
              <a:t>Visualization pam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oogle Shape;545;p20">
            <a:extLst>
              <a:ext uri="{FF2B5EF4-FFF2-40B4-BE49-F238E27FC236}">
                <a16:creationId xmlns:a16="http://schemas.microsoft.com/office/drawing/2014/main" id="{9C3E6EC6-54F8-4AFF-A27E-9FA3C0425D43}"/>
              </a:ext>
            </a:extLst>
          </p:cNvPr>
          <p:cNvGrpSpPr/>
          <p:nvPr/>
        </p:nvGrpSpPr>
        <p:grpSpPr>
          <a:xfrm>
            <a:off x="1496297" y="3229389"/>
            <a:ext cx="622759" cy="639242"/>
            <a:chOff x="917250" y="2165250"/>
            <a:chExt cx="980695" cy="982361"/>
          </a:xfrm>
        </p:grpSpPr>
        <p:sp>
          <p:nvSpPr>
            <p:cNvPr id="15" name="Google Shape;546;p20">
              <a:extLst>
                <a:ext uri="{FF2B5EF4-FFF2-40B4-BE49-F238E27FC236}">
                  <a16:creationId xmlns:a16="http://schemas.microsoft.com/office/drawing/2014/main" id="{8C6EE175-A402-4A5A-831F-7F6329FFFB5E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7;p20">
              <a:extLst>
                <a:ext uri="{FF2B5EF4-FFF2-40B4-BE49-F238E27FC236}">
                  <a16:creationId xmlns:a16="http://schemas.microsoft.com/office/drawing/2014/main" id="{941CB1E0-26E7-4EC1-B6F5-7B3747C86B6C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12F4268C-0CAA-4E09-9ED1-BADD48C86210}"/>
              </a:ext>
            </a:extLst>
          </p:cNvPr>
          <p:cNvSpPr txBox="1">
            <a:spLocks/>
          </p:cNvSpPr>
          <p:nvPr/>
        </p:nvSpPr>
        <p:spPr>
          <a:xfrm>
            <a:off x="2012200" y="3549010"/>
            <a:ext cx="2090676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/>
              <a:t>Visualization</a:t>
            </a:r>
            <a:r>
              <a:rPr lang="ar-SA" sz="2000" dirty="0"/>
              <a:t> </a:t>
            </a:r>
            <a:r>
              <a:rPr lang="en-US" sz="2000" dirty="0"/>
              <a:t>k-mean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age10.png">
            <a:extLst>
              <a:ext uri="{FF2B5EF4-FFF2-40B4-BE49-F238E27FC236}">
                <a16:creationId xmlns:a16="http://schemas.microsoft.com/office/drawing/2014/main" id="{4085295A-6C5F-4CAE-8474-B525B86AB7C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07674" y="125837"/>
            <a:ext cx="4640564" cy="2325533"/>
          </a:xfrm>
          <a:prstGeom prst="rect">
            <a:avLst/>
          </a:prstGeom>
          <a:ln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C07D82-E9B5-4429-A873-52014B4690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74" y="2681282"/>
            <a:ext cx="4640563" cy="2325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62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13" grpId="0"/>
      <p:bldP spid="108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5-Clusters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A55B428-4024-4095-AB99-918D60AAF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441" y="2103482"/>
            <a:ext cx="3209405" cy="577800"/>
          </a:xfrm>
        </p:spPr>
        <p:txBody>
          <a:bodyPr/>
          <a:lstStyle/>
          <a:p>
            <a:pPr algn="l"/>
            <a:r>
              <a:rPr lang="en-US" sz="2000" dirty="0"/>
              <a:t>Silhouette width for each cluster</a:t>
            </a:r>
          </a:p>
        </p:txBody>
      </p:sp>
      <p:grpSp>
        <p:nvGrpSpPr>
          <p:cNvPr id="57" name="Google Shape;545;p20">
            <a:extLst>
              <a:ext uri="{FF2B5EF4-FFF2-40B4-BE49-F238E27FC236}">
                <a16:creationId xmlns:a16="http://schemas.microsoft.com/office/drawing/2014/main" id="{0ECE3B4C-2A0A-490B-A571-171A29850BB8}"/>
              </a:ext>
            </a:extLst>
          </p:cNvPr>
          <p:cNvGrpSpPr/>
          <p:nvPr/>
        </p:nvGrpSpPr>
        <p:grpSpPr>
          <a:xfrm>
            <a:off x="1489813" y="907731"/>
            <a:ext cx="622759" cy="639242"/>
            <a:chOff x="917250" y="2165250"/>
            <a:chExt cx="980695" cy="982361"/>
          </a:xfrm>
        </p:grpSpPr>
        <p:sp>
          <p:nvSpPr>
            <p:cNvPr id="58" name="Google Shape;546;p20">
              <a:extLst>
                <a:ext uri="{FF2B5EF4-FFF2-40B4-BE49-F238E27FC236}">
                  <a16:creationId xmlns:a16="http://schemas.microsoft.com/office/drawing/2014/main" id="{2D325380-03CB-4117-A166-1A57F0A45245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7;p20">
              <a:extLst>
                <a:ext uri="{FF2B5EF4-FFF2-40B4-BE49-F238E27FC236}">
                  <a16:creationId xmlns:a16="http://schemas.microsoft.com/office/drawing/2014/main" id="{2D6DF502-AC6E-4031-907F-939CAC298A04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" name="Google Shape;548;p20">
            <a:extLst>
              <a:ext uri="{FF2B5EF4-FFF2-40B4-BE49-F238E27FC236}">
                <a16:creationId xmlns:a16="http://schemas.microsoft.com/office/drawing/2014/main" id="{2097D98F-085E-442F-B9D9-0D6AD7678E1E}"/>
              </a:ext>
            </a:extLst>
          </p:cNvPr>
          <p:cNvGrpSpPr/>
          <p:nvPr/>
        </p:nvGrpSpPr>
        <p:grpSpPr>
          <a:xfrm>
            <a:off x="361406" y="2135717"/>
            <a:ext cx="622759" cy="639242"/>
            <a:chOff x="917250" y="2165250"/>
            <a:chExt cx="980695" cy="982361"/>
          </a:xfrm>
        </p:grpSpPr>
        <p:sp>
          <p:nvSpPr>
            <p:cNvPr id="61" name="Google Shape;549;p20">
              <a:extLst>
                <a:ext uri="{FF2B5EF4-FFF2-40B4-BE49-F238E27FC236}">
                  <a16:creationId xmlns:a16="http://schemas.microsoft.com/office/drawing/2014/main" id="{998D2C13-7497-4ECB-A9C6-FBE54BB875CC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0;p20">
              <a:extLst>
                <a:ext uri="{FF2B5EF4-FFF2-40B4-BE49-F238E27FC236}">
                  <a16:creationId xmlns:a16="http://schemas.microsoft.com/office/drawing/2014/main" id="{47598895-A259-49F4-B9F6-3D4C8DD5D2F6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" name="Title 12">
            <a:extLst>
              <a:ext uri="{FF2B5EF4-FFF2-40B4-BE49-F238E27FC236}">
                <a16:creationId xmlns:a16="http://schemas.microsoft.com/office/drawing/2014/main" id="{2F011F55-7E1A-4EEB-A2E7-8B6D52E79FA6}"/>
              </a:ext>
            </a:extLst>
          </p:cNvPr>
          <p:cNvSpPr txBox="1">
            <a:spLocks/>
          </p:cNvSpPr>
          <p:nvPr/>
        </p:nvSpPr>
        <p:spPr>
          <a:xfrm>
            <a:off x="2188680" y="1227352"/>
            <a:ext cx="1907712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/>
              <a:t>Visualization pam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oogle Shape;545;p20">
            <a:extLst>
              <a:ext uri="{FF2B5EF4-FFF2-40B4-BE49-F238E27FC236}">
                <a16:creationId xmlns:a16="http://schemas.microsoft.com/office/drawing/2014/main" id="{9C3E6EC6-54F8-4AFF-A27E-9FA3C0425D43}"/>
              </a:ext>
            </a:extLst>
          </p:cNvPr>
          <p:cNvGrpSpPr/>
          <p:nvPr/>
        </p:nvGrpSpPr>
        <p:grpSpPr>
          <a:xfrm>
            <a:off x="1496297" y="3229389"/>
            <a:ext cx="622759" cy="639242"/>
            <a:chOff x="917250" y="2165250"/>
            <a:chExt cx="980695" cy="982361"/>
          </a:xfrm>
        </p:grpSpPr>
        <p:sp>
          <p:nvSpPr>
            <p:cNvPr id="15" name="Google Shape;546;p20">
              <a:extLst>
                <a:ext uri="{FF2B5EF4-FFF2-40B4-BE49-F238E27FC236}">
                  <a16:creationId xmlns:a16="http://schemas.microsoft.com/office/drawing/2014/main" id="{8C6EE175-A402-4A5A-831F-7F6329FFFB5E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7;p20">
              <a:extLst>
                <a:ext uri="{FF2B5EF4-FFF2-40B4-BE49-F238E27FC236}">
                  <a16:creationId xmlns:a16="http://schemas.microsoft.com/office/drawing/2014/main" id="{941CB1E0-26E7-4EC1-B6F5-7B3747C86B6C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12F4268C-0CAA-4E09-9ED1-BADD48C86210}"/>
              </a:ext>
            </a:extLst>
          </p:cNvPr>
          <p:cNvSpPr txBox="1">
            <a:spLocks/>
          </p:cNvSpPr>
          <p:nvPr/>
        </p:nvSpPr>
        <p:spPr>
          <a:xfrm>
            <a:off x="2012200" y="3549010"/>
            <a:ext cx="2090676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/>
              <a:t>Visualization</a:t>
            </a:r>
            <a:r>
              <a:rPr lang="ar-SA" sz="2000" dirty="0"/>
              <a:t> </a:t>
            </a:r>
            <a:r>
              <a:rPr lang="en-US" sz="2000" dirty="0"/>
              <a:t>k-mean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15.png">
            <a:extLst>
              <a:ext uri="{FF2B5EF4-FFF2-40B4-BE49-F238E27FC236}">
                <a16:creationId xmlns:a16="http://schemas.microsoft.com/office/drawing/2014/main" id="{754D35BF-0268-46AF-9A93-85A11049EBA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07674" y="218320"/>
            <a:ext cx="4640563" cy="2243898"/>
          </a:xfrm>
          <a:prstGeom prst="rect">
            <a:avLst/>
          </a:prstGeom>
          <a:ln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7AAF23-9DD6-443B-AA8E-0594F24D2E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93" y="2661584"/>
            <a:ext cx="4634124" cy="2318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19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13" grpId="0"/>
      <p:bldP spid="108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15BD92-120B-4D6C-80E4-555951AFA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405" y="1526302"/>
            <a:ext cx="6896911" cy="2734412"/>
          </a:xfrm>
        </p:spPr>
        <p:txBody>
          <a:bodyPr/>
          <a:lstStyle/>
          <a:p>
            <a:r>
              <a:rPr lang="en-US" sz="2800" dirty="0"/>
              <a:t> In all clusters there is no much difference between K-means and K-medoids(pam).</a:t>
            </a:r>
          </a:p>
        </p:txBody>
      </p:sp>
    </p:spTree>
    <p:extLst>
      <p:ext uri="{BB962C8B-B14F-4D97-AF65-F5344CB8AC3E}">
        <p14:creationId xmlns:p14="http://schemas.microsoft.com/office/powerpoint/2010/main" val="9343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Extra Clusters </a:t>
            </a:r>
            <a:endParaRPr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C1378D-CB0B-4B2C-89AB-03ED8CF0B570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1606232" y="1335150"/>
            <a:ext cx="5931535" cy="35896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03;p19">
            <a:extLst>
              <a:ext uri="{FF2B5EF4-FFF2-40B4-BE49-F238E27FC236}">
                <a16:creationId xmlns:a16="http://schemas.microsoft.com/office/drawing/2014/main" id="{47FB22C6-1E8F-4C7D-A953-5DA7278C4E9F}"/>
              </a:ext>
            </a:extLst>
          </p:cNvPr>
          <p:cNvSpPr txBox="1">
            <a:spLocks/>
          </p:cNvSpPr>
          <p:nvPr/>
        </p:nvSpPr>
        <p:spPr>
          <a:xfrm flipH="1">
            <a:off x="962010" y="854627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 dirty="0"/>
              <a:t>First Method</a:t>
            </a:r>
          </a:p>
        </p:txBody>
      </p:sp>
    </p:spTree>
    <p:extLst>
      <p:ext uri="{BB962C8B-B14F-4D97-AF65-F5344CB8AC3E}">
        <p14:creationId xmlns:p14="http://schemas.microsoft.com/office/powerpoint/2010/main" val="324049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Extra Clusters </a:t>
            </a:r>
            <a:endParaRPr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C1378D-CB0B-4B2C-89AB-03ED8CF0B570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1504092" y="1198650"/>
            <a:ext cx="5931535" cy="38464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03;p19">
            <a:extLst>
              <a:ext uri="{FF2B5EF4-FFF2-40B4-BE49-F238E27FC236}">
                <a16:creationId xmlns:a16="http://schemas.microsoft.com/office/drawing/2014/main" id="{79D3C282-01BF-41C9-A554-864C78E9BDCE}"/>
              </a:ext>
            </a:extLst>
          </p:cNvPr>
          <p:cNvSpPr txBox="1">
            <a:spLocks/>
          </p:cNvSpPr>
          <p:nvPr/>
        </p:nvSpPr>
        <p:spPr>
          <a:xfrm flipH="1">
            <a:off x="918236" y="7573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 dirty="0"/>
              <a:t>Second Method</a:t>
            </a:r>
          </a:p>
        </p:txBody>
      </p:sp>
    </p:spTree>
    <p:extLst>
      <p:ext uri="{BB962C8B-B14F-4D97-AF65-F5344CB8AC3E}">
        <p14:creationId xmlns:p14="http://schemas.microsoft.com/office/powerpoint/2010/main" val="7273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65836" y="39203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Extra Clusters </a:t>
            </a:r>
            <a:endParaRPr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C1378D-CB0B-4B2C-89AB-03ED8CF0B57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28" y="1198650"/>
            <a:ext cx="5931535" cy="38969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F434E6-C467-43BE-83D0-0E48D506D14F}"/>
              </a:ext>
            </a:extLst>
          </p:cNvPr>
          <p:cNvSpPr txBox="1"/>
          <p:nvPr/>
        </p:nvSpPr>
        <p:spPr>
          <a:xfrm>
            <a:off x="3983478" y="1471209"/>
            <a:ext cx="3554290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these figure there is a strong association between Size ,Price ,</a:t>
            </a:r>
            <a:r>
              <a:rPr lang="en-US" sz="1200" dirty="0" err="1"/>
              <a:t>Rating,ContentRating</a:t>
            </a:r>
            <a:r>
              <a:rPr lang="en-US" sz="1200" dirty="0"/>
              <a:t> ,</a:t>
            </a:r>
            <a:r>
              <a:rPr lang="en-US" sz="1200" dirty="0" err="1"/>
              <a:t>Category,Type,Installs</a:t>
            </a:r>
            <a:r>
              <a:rPr lang="en-US" sz="1200" dirty="0"/>
              <a:t> and</a:t>
            </a:r>
          </a:p>
          <a:p>
            <a:r>
              <a:rPr lang="en-US" sz="1200" dirty="0"/>
              <a:t>Genres when the reviews and apps seems independent from the associated group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050" dirty="0"/>
          </a:p>
          <a:p>
            <a:r>
              <a:rPr lang="en-US" sz="1100" dirty="0"/>
              <a:t># plot the dendrogram in usual "base" plotting engine</a:t>
            </a:r>
          </a:p>
          <a:p>
            <a:endParaRPr lang="en-US" sz="1200" dirty="0"/>
          </a:p>
        </p:txBody>
      </p:sp>
      <p:sp>
        <p:nvSpPr>
          <p:cNvPr id="5" name="Google Shape;503;p19">
            <a:extLst>
              <a:ext uri="{FF2B5EF4-FFF2-40B4-BE49-F238E27FC236}">
                <a16:creationId xmlns:a16="http://schemas.microsoft.com/office/drawing/2014/main" id="{9A99DEF5-411C-4C8B-AE4C-1A780B0D67BF}"/>
              </a:ext>
            </a:extLst>
          </p:cNvPr>
          <p:cNvSpPr txBox="1">
            <a:spLocks/>
          </p:cNvSpPr>
          <p:nvPr/>
        </p:nvSpPr>
        <p:spPr>
          <a:xfrm flipH="1">
            <a:off x="962011" y="741009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 dirty="0"/>
              <a:t>Third And Best Method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0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Findings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E97E1E-2B68-4168-BFA1-B24E74D19598}"/>
              </a:ext>
            </a:extLst>
          </p:cNvPr>
          <p:cNvSpPr txBox="1"/>
          <p:nvPr/>
        </p:nvSpPr>
        <p:spPr>
          <a:xfrm>
            <a:off x="753533" y="1278467"/>
            <a:ext cx="64346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We used 4 different clusters to find which one is the best, Since k=2 has the highest average which equals 39% means that it is the best cluster between all the clusters we create.</a:t>
            </a:r>
          </a:p>
          <a:p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4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  <a:endParaRPr dirty="0"/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"/>
          </p:nvPr>
        </p:nvSpPr>
        <p:spPr>
          <a:xfrm>
            <a:off x="1868250" y="2708266"/>
            <a:ext cx="4020300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/>
              <a:t>We focus on analyzing Google Play, the largest Android app store that provides a wide collection of data.</a:t>
            </a:r>
          </a:p>
          <a:p>
            <a:pPr marL="0" lvl="0" indent="0" algn="ctr"/>
            <a:r>
              <a:rPr lang="en-US" dirty="0"/>
              <a:t>Such like Apps names, rating, reviews and much more.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/>
      <p:bldP spid="36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Done by: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8F09D0-D0BB-49B5-8A3A-AC26D0B2D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631172"/>
              </p:ext>
            </p:extLst>
          </p:nvPr>
        </p:nvGraphicFramePr>
        <p:xfrm>
          <a:off x="1981200" y="1708467"/>
          <a:ext cx="4402667" cy="1206185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2165229">
                  <a:extLst>
                    <a:ext uri="{9D8B030D-6E8A-4147-A177-3AD203B41FA5}">
                      <a16:colId xmlns:a16="http://schemas.microsoft.com/office/drawing/2014/main" val="613139829"/>
                    </a:ext>
                  </a:extLst>
                </a:gridCol>
                <a:gridCol w="2237438">
                  <a:extLst>
                    <a:ext uri="{9D8B030D-6E8A-4147-A177-3AD203B41FA5}">
                      <a16:colId xmlns:a16="http://schemas.microsoft.com/office/drawing/2014/main" val="2193714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1227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Maryam AlAli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436202235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0917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Maha AlMutawaa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438202246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37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Shahad alshabri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438201590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9835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Nura AlSubaye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438202523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692373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A06E-762D-429C-8303-5547222E2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26AB5-5DA1-4CF3-A1BA-03BCEC864316}"/>
              </a:ext>
            </a:extLst>
          </p:cNvPr>
          <p:cNvSpPr txBox="1"/>
          <p:nvPr/>
        </p:nvSpPr>
        <p:spPr>
          <a:xfrm>
            <a:off x="1240465" y="1268819"/>
            <a:ext cx="69820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our dataset </a:t>
            </a:r>
          </a:p>
          <a:p>
            <a:r>
              <a:rPr lang="en-US" dirty="0"/>
              <a:t>https://www.kaggle.com/lava18/google-play-store-apps/activity </a:t>
            </a:r>
          </a:p>
          <a:p>
            <a:r>
              <a:rPr lang="en-US" dirty="0"/>
              <a:t>[2] (PDF) Mining and analysis of apps in google play. Available </a:t>
            </a:r>
          </a:p>
          <a:p>
            <a:r>
              <a:rPr lang="en-US" dirty="0"/>
              <a:t>from: https://www.researchgate.net/publication/290102532_Mining_and_analysis_of_apps_in_google_ </a:t>
            </a:r>
          </a:p>
          <a:p>
            <a:r>
              <a:rPr lang="en-US" dirty="0"/>
              <a:t>play [accessed Nov 24 2019]. </a:t>
            </a:r>
          </a:p>
        </p:txBody>
      </p:sp>
    </p:spTree>
    <p:extLst>
      <p:ext uri="{BB962C8B-B14F-4D97-AF65-F5344CB8AC3E}">
        <p14:creationId xmlns:p14="http://schemas.microsoft.com/office/powerpoint/2010/main" val="57319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"/>
          <p:cNvSpPr txBox="1">
            <a:spLocks noGrp="1"/>
          </p:cNvSpPr>
          <p:nvPr>
            <p:ph type="ctrTitle"/>
          </p:nvPr>
        </p:nvSpPr>
        <p:spPr>
          <a:xfrm flipH="1">
            <a:off x="770575" y="468449"/>
            <a:ext cx="3536730" cy="94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Data </a:t>
            </a:r>
            <a:endParaRPr sz="4400" dirty="0"/>
          </a:p>
        </p:txBody>
      </p:sp>
      <p:cxnSp>
        <p:nvCxnSpPr>
          <p:cNvPr id="394" name="Google Shape;394;p15"/>
          <p:cNvCxnSpPr/>
          <p:nvPr/>
        </p:nvCxnSpPr>
        <p:spPr>
          <a:xfrm>
            <a:off x="3283675" y="221255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15"/>
          <p:cNvSpPr txBox="1">
            <a:spLocks noGrp="1"/>
          </p:cNvSpPr>
          <p:nvPr>
            <p:ph type="ctrTitle"/>
          </p:nvPr>
        </p:nvSpPr>
        <p:spPr>
          <a:xfrm>
            <a:off x="3283676" y="1614950"/>
            <a:ext cx="196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From </a:t>
            </a:r>
            <a:r>
              <a:rPr lang="en-US" sz="1800" b="1" i="1" u="sng" dirty="0"/>
              <a:t>Kaggle.com </a:t>
            </a:r>
            <a:endParaRPr sz="1800" dirty="0"/>
          </a:p>
        </p:txBody>
      </p:sp>
      <p:sp>
        <p:nvSpPr>
          <p:cNvPr id="396" name="Google Shape;396;p15"/>
          <p:cNvSpPr txBox="1">
            <a:spLocks noGrp="1"/>
          </p:cNvSpPr>
          <p:nvPr>
            <p:ph type="ctrTitle"/>
          </p:nvPr>
        </p:nvSpPr>
        <p:spPr>
          <a:xfrm>
            <a:off x="3283675" y="2281750"/>
            <a:ext cx="43392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400" i="1" dirty="0"/>
              <a:t>dataset of</a:t>
            </a:r>
            <a:endParaRPr sz="1400" dirty="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397" name="Google Shape;397;p15"/>
          <p:cNvSpPr txBox="1">
            <a:spLocks noGrp="1"/>
          </p:cNvSpPr>
          <p:nvPr>
            <p:ph type="ctrTitle"/>
          </p:nvPr>
        </p:nvSpPr>
        <p:spPr>
          <a:xfrm>
            <a:off x="3283675" y="2651649"/>
            <a:ext cx="3651600" cy="2023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lvl="0" indent="-171450">
              <a:buClr>
                <a:srgbClr val="1DCDC3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i="1" u="sng" dirty="0"/>
              <a:t>10842 rows</a:t>
            </a:r>
            <a:br>
              <a:rPr lang="en-US" sz="1600" b="1" i="1" u="sng" dirty="0"/>
            </a:br>
            <a:r>
              <a:rPr lang="en-US" sz="1600" b="1" i="1" u="sng" dirty="0"/>
              <a:t> 13 columns</a:t>
            </a:r>
            <a:br>
              <a:rPr lang="en-US" sz="1600" b="1" i="1" u="sng" dirty="0"/>
            </a:br>
            <a:br>
              <a:rPr lang="en-US" sz="1600" b="1" i="1" u="sng" dirty="0"/>
            </a:br>
            <a:r>
              <a:rPr lang="en-US" sz="1600" i="1" dirty="0"/>
              <a:t>it consists 13 attributes which are: </a:t>
            </a:r>
            <a:br>
              <a:rPr lang="en-US" sz="1600" i="1" dirty="0"/>
            </a:br>
            <a:r>
              <a:rPr lang="en-US" sz="1600" i="1" dirty="0"/>
              <a:t>App, Category, Rating, Reviews, Size, Installs, Type, Price, Content Rating, Genres Last Updated, Current Version, Android Version.</a:t>
            </a:r>
            <a:endParaRPr sz="16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399" name="Google Shape;399;p15"/>
          <p:cNvGrpSpPr/>
          <p:nvPr/>
        </p:nvGrpSpPr>
        <p:grpSpPr>
          <a:xfrm>
            <a:off x="2108209" y="1614950"/>
            <a:ext cx="980695" cy="982361"/>
            <a:chOff x="917250" y="2080575"/>
            <a:chExt cx="980695" cy="982361"/>
          </a:xfrm>
        </p:grpSpPr>
        <p:grpSp>
          <p:nvGrpSpPr>
            <p:cNvPr id="400" name="Google Shape;400;p15"/>
            <p:cNvGrpSpPr/>
            <p:nvPr/>
          </p:nvGrpSpPr>
          <p:grpSpPr>
            <a:xfrm>
              <a:off x="917250" y="2080575"/>
              <a:ext cx="980695" cy="982361"/>
              <a:chOff x="917250" y="2165250"/>
              <a:chExt cx="980695" cy="982361"/>
            </a:xfrm>
          </p:grpSpPr>
          <p:sp>
            <p:nvSpPr>
              <p:cNvPr id="401" name="Google Shape;401;p15"/>
              <p:cNvSpPr/>
              <p:nvPr/>
            </p:nvSpPr>
            <p:spPr>
              <a:xfrm>
                <a:off x="917250" y="2165250"/>
                <a:ext cx="980695" cy="982361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rgbClr val="FFA73B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1037015" y="2285225"/>
                <a:ext cx="741167" cy="742427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14738" extrusionOk="0">
                    <a:moveTo>
                      <a:pt x="7419" y="1"/>
                    </a:moveTo>
                    <a:cubicBezTo>
                      <a:pt x="3334" y="1"/>
                      <a:pt x="0" y="3359"/>
                      <a:pt x="0" y="7420"/>
                    </a:cubicBezTo>
                    <a:cubicBezTo>
                      <a:pt x="0" y="11505"/>
                      <a:pt x="3334" y="14738"/>
                      <a:pt x="7419" y="14738"/>
                    </a:cubicBezTo>
                    <a:cubicBezTo>
                      <a:pt x="11479" y="14738"/>
                      <a:pt x="14712" y="11505"/>
                      <a:pt x="14712" y="7420"/>
                    </a:cubicBezTo>
                    <a:cubicBezTo>
                      <a:pt x="14712" y="3359"/>
                      <a:pt x="11479" y="1"/>
                      <a:pt x="7419" y="1"/>
                    </a:cubicBezTo>
                    <a:close/>
                  </a:path>
                </a:pathLst>
              </a:custGeom>
              <a:solidFill>
                <a:srgbClr val="FFA73B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09" name="Google Shape;409;p15"/>
            <p:cNvSpPr/>
            <p:nvPr/>
          </p:nvSpPr>
          <p:spPr>
            <a:xfrm>
              <a:off x="1402130" y="2439518"/>
              <a:ext cx="14751" cy="14778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081;p39">
            <a:extLst>
              <a:ext uri="{FF2B5EF4-FFF2-40B4-BE49-F238E27FC236}">
                <a16:creationId xmlns:a16="http://schemas.microsoft.com/office/drawing/2014/main" id="{6FB8153C-7BFD-449B-A354-0C1919977679}"/>
              </a:ext>
            </a:extLst>
          </p:cNvPr>
          <p:cNvGrpSpPr/>
          <p:nvPr/>
        </p:nvGrpSpPr>
        <p:grpSpPr>
          <a:xfrm>
            <a:off x="2470073" y="1896901"/>
            <a:ext cx="332238" cy="327823"/>
            <a:chOff x="-6713450" y="2397900"/>
            <a:chExt cx="295375" cy="291450"/>
          </a:xfrm>
          <a:solidFill>
            <a:srgbClr val="F8F8F8"/>
          </a:solidFill>
        </p:grpSpPr>
        <p:sp>
          <p:nvSpPr>
            <p:cNvPr id="22" name="Google Shape;8082;p39">
              <a:extLst>
                <a:ext uri="{FF2B5EF4-FFF2-40B4-BE49-F238E27FC236}">
                  <a16:creationId xmlns:a16="http://schemas.microsoft.com/office/drawing/2014/main" id="{C9A4CC9B-A2C0-41DB-BE8E-BA4DE1627806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83;p39">
              <a:extLst>
                <a:ext uri="{FF2B5EF4-FFF2-40B4-BE49-F238E27FC236}">
                  <a16:creationId xmlns:a16="http://schemas.microsoft.com/office/drawing/2014/main" id="{FDA6184C-64FF-47C2-843A-D351399FCC98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/>
      <p:bldP spid="395" grpId="0"/>
      <p:bldP spid="396" grpId="0"/>
      <p:bldP spid="3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r>
              <a:rPr lang="ar-SA" dirty="0"/>
              <a:t> </a:t>
            </a:r>
            <a:r>
              <a:rPr lang="en-US" dirty="0"/>
              <a:t>figures :</a:t>
            </a: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C102D1-EF97-4413-B23E-CFFA3EE75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036258" y="4189227"/>
            <a:ext cx="2451221" cy="361507"/>
          </a:xfrm>
        </p:spPr>
        <p:txBody>
          <a:bodyPr/>
          <a:lstStyle/>
          <a:p>
            <a:pPr algn="ctr"/>
            <a:r>
              <a:rPr lang="en-US" sz="1800" dirty="0"/>
              <a:t>Rating vs. Price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0BDCFD1-32F3-41B1-9357-FE9C64A7DB01}"/>
              </a:ext>
            </a:extLst>
          </p:cNvPr>
          <p:cNvPicPr/>
          <p:nvPr/>
        </p:nvPicPr>
        <p:blipFill rotWithShape="1">
          <a:blip r:embed="rId3"/>
          <a:srcRect l="21551" t="29220" r="27584" b="5613"/>
          <a:stretch/>
        </p:blipFill>
        <p:spPr bwMode="auto">
          <a:xfrm>
            <a:off x="175910" y="1199852"/>
            <a:ext cx="4048760" cy="291719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C3615E-B1E5-4748-A82C-FB1FBC4AF0C5}"/>
              </a:ext>
            </a:extLst>
          </p:cNvPr>
          <p:cNvPicPr/>
          <p:nvPr/>
        </p:nvPicPr>
        <p:blipFill rotWithShape="1">
          <a:blip r:embed="rId4"/>
          <a:srcRect l="20884" t="32379" r="31139" b="7191"/>
          <a:stretch/>
        </p:blipFill>
        <p:spPr bwMode="auto">
          <a:xfrm>
            <a:off x="4572000" y="1199852"/>
            <a:ext cx="4048760" cy="2917189"/>
          </a:xfrm>
          <a:prstGeom prst="rect">
            <a:avLst/>
          </a:prstGeom>
          <a:ln>
            <a:noFill/>
          </a:ln>
        </p:spPr>
      </p:pic>
      <p:sp>
        <p:nvSpPr>
          <p:cNvPr id="28" name="Title 4">
            <a:extLst>
              <a:ext uri="{FF2B5EF4-FFF2-40B4-BE49-F238E27FC236}">
                <a16:creationId xmlns:a16="http://schemas.microsoft.com/office/drawing/2014/main" id="{AB4E2957-3CA8-407B-AD71-6200B5E4150A}"/>
              </a:ext>
            </a:extLst>
          </p:cNvPr>
          <p:cNvSpPr txBox="1">
            <a:spLocks/>
          </p:cNvSpPr>
          <p:nvPr/>
        </p:nvSpPr>
        <p:spPr>
          <a:xfrm flipH="1">
            <a:off x="5656521" y="4189226"/>
            <a:ext cx="2451221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n-US" sz="1800" dirty="0"/>
              <a:t>Free vs. Paid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  <p:bldP spid="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 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A55B428-4024-4095-AB99-918D60AAF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081" y="1476050"/>
            <a:ext cx="3209405" cy="577800"/>
          </a:xfrm>
        </p:spPr>
        <p:txBody>
          <a:bodyPr/>
          <a:lstStyle/>
          <a:p>
            <a:pPr algn="l"/>
            <a:r>
              <a:rPr lang="en-US" sz="2000" dirty="0"/>
              <a:t>Replace missing values </a:t>
            </a:r>
          </a:p>
        </p:txBody>
      </p:sp>
      <p:grpSp>
        <p:nvGrpSpPr>
          <p:cNvPr id="60" name="Google Shape;548;p20">
            <a:extLst>
              <a:ext uri="{FF2B5EF4-FFF2-40B4-BE49-F238E27FC236}">
                <a16:creationId xmlns:a16="http://schemas.microsoft.com/office/drawing/2014/main" id="{2097D98F-085E-442F-B9D9-0D6AD7678E1E}"/>
              </a:ext>
            </a:extLst>
          </p:cNvPr>
          <p:cNvGrpSpPr/>
          <p:nvPr/>
        </p:nvGrpSpPr>
        <p:grpSpPr>
          <a:xfrm>
            <a:off x="410046" y="1508285"/>
            <a:ext cx="622759" cy="639242"/>
            <a:chOff x="917250" y="2165250"/>
            <a:chExt cx="980695" cy="982361"/>
          </a:xfrm>
        </p:grpSpPr>
        <p:sp>
          <p:nvSpPr>
            <p:cNvPr id="61" name="Google Shape;549;p20">
              <a:extLst>
                <a:ext uri="{FF2B5EF4-FFF2-40B4-BE49-F238E27FC236}">
                  <a16:creationId xmlns:a16="http://schemas.microsoft.com/office/drawing/2014/main" id="{998D2C13-7497-4ECB-A9C6-FBE54BB875CC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0;p20">
              <a:extLst>
                <a:ext uri="{FF2B5EF4-FFF2-40B4-BE49-F238E27FC236}">
                  <a16:creationId xmlns:a16="http://schemas.microsoft.com/office/drawing/2014/main" id="{47598895-A259-49F4-B9F6-3D4C8DD5D2F6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" name="Google Shape;8541;p40">
            <a:extLst>
              <a:ext uri="{FF2B5EF4-FFF2-40B4-BE49-F238E27FC236}">
                <a16:creationId xmlns:a16="http://schemas.microsoft.com/office/drawing/2014/main" id="{826498B0-8B4D-4249-A1B5-C272E3B267A6}"/>
              </a:ext>
            </a:extLst>
          </p:cNvPr>
          <p:cNvSpPr/>
          <p:nvPr/>
        </p:nvSpPr>
        <p:spPr>
          <a:xfrm>
            <a:off x="626924" y="1717466"/>
            <a:ext cx="243804" cy="2271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2F983A-161B-4015-A2B5-45809BB73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787258" y="422589"/>
            <a:ext cx="3731142" cy="2106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BC28B0-578E-4938-9197-6A7A00F581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04" t="37443" r="30879" b="22300"/>
          <a:stretch/>
        </p:blipFill>
        <p:spPr>
          <a:xfrm>
            <a:off x="3787258" y="2887813"/>
            <a:ext cx="3731142" cy="2182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13" grpId="0"/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 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A55B428-4024-4095-AB99-918D60AAF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081" y="1476050"/>
            <a:ext cx="3209405" cy="577800"/>
          </a:xfrm>
        </p:spPr>
        <p:txBody>
          <a:bodyPr/>
          <a:lstStyle/>
          <a:p>
            <a:pPr algn="l"/>
            <a:r>
              <a:rPr lang="en-US" sz="2000" dirty="0"/>
              <a:t>Replace missing values </a:t>
            </a:r>
          </a:p>
        </p:txBody>
      </p:sp>
      <p:grpSp>
        <p:nvGrpSpPr>
          <p:cNvPr id="57" name="Google Shape;545;p20">
            <a:extLst>
              <a:ext uri="{FF2B5EF4-FFF2-40B4-BE49-F238E27FC236}">
                <a16:creationId xmlns:a16="http://schemas.microsoft.com/office/drawing/2014/main" id="{0ECE3B4C-2A0A-490B-A571-171A29850BB8}"/>
              </a:ext>
            </a:extLst>
          </p:cNvPr>
          <p:cNvGrpSpPr/>
          <p:nvPr/>
        </p:nvGrpSpPr>
        <p:grpSpPr>
          <a:xfrm>
            <a:off x="410046" y="2303640"/>
            <a:ext cx="622759" cy="639242"/>
            <a:chOff x="917250" y="2165250"/>
            <a:chExt cx="980695" cy="982361"/>
          </a:xfrm>
        </p:grpSpPr>
        <p:sp>
          <p:nvSpPr>
            <p:cNvPr id="58" name="Google Shape;546;p20">
              <a:extLst>
                <a:ext uri="{FF2B5EF4-FFF2-40B4-BE49-F238E27FC236}">
                  <a16:creationId xmlns:a16="http://schemas.microsoft.com/office/drawing/2014/main" id="{2D325380-03CB-4117-A166-1A57F0A45245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7;p20">
              <a:extLst>
                <a:ext uri="{FF2B5EF4-FFF2-40B4-BE49-F238E27FC236}">
                  <a16:creationId xmlns:a16="http://schemas.microsoft.com/office/drawing/2014/main" id="{2D6DF502-AC6E-4031-907F-939CAC298A04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548;p20">
            <a:extLst>
              <a:ext uri="{FF2B5EF4-FFF2-40B4-BE49-F238E27FC236}">
                <a16:creationId xmlns:a16="http://schemas.microsoft.com/office/drawing/2014/main" id="{2097D98F-085E-442F-B9D9-0D6AD7678E1E}"/>
              </a:ext>
            </a:extLst>
          </p:cNvPr>
          <p:cNvGrpSpPr/>
          <p:nvPr/>
        </p:nvGrpSpPr>
        <p:grpSpPr>
          <a:xfrm>
            <a:off x="410046" y="1508285"/>
            <a:ext cx="622759" cy="639242"/>
            <a:chOff x="917250" y="2165250"/>
            <a:chExt cx="980695" cy="982361"/>
          </a:xfrm>
        </p:grpSpPr>
        <p:sp>
          <p:nvSpPr>
            <p:cNvPr id="61" name="Google Shape;549;p20">
              <a:extLst>
                <a:ext uri="{FF2B5EF4-FFF2-40B4-BE49-F238E27FC236}">
                  <a16:creationId xmlns:a16="http://schemas.microsoft.com/office/drawing/2014/main" id="{998D2C13-7497-4ECB-A9C6-FBE54BB875CC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0;p20">
              <a:extLst>
                <a:ext uri="{FF2B5EF4-FFF2-40B4-BE49-F238E27FC236}">
                  <a16:creationId xmlns:a16="http://schemas.microsoft.com/office/drawing/2014/main" id="{47598895-A259-49F4-B9F6-3D4C8DD5D2F6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" name="Google Shape;8541;p40">
            <a:extLst>
              <a:ext uri="{FF2B5EF4-FFF2-40B4-BE49-F238E27FC236}">
                <a16:creationId xmlns:a16="http://schemas.microsoft.com/office/drawing/2014/main" id="{826498B0-8B4D-4249-A1B5-C272E3B267A6}"/>
              </a:ext>
            </a:extLst>
          </p:cNvPr>
          <p:cNvSpPr/>
          <p:nvPr/>
        </p:nvSpPr>
        <p:spPr>
          <a:xfrm>
            <a:off x="626924" y="1717466"/>
            <a:ext cx="243804" cy="2271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Title 12">
            <a:extLst>
              <a:ext uri="{FF2B5EF4-FFF2-40B4-BE49-F238E27FC236}">
                <a16:creationId xmlns:a16="http://schemas.microsoft.com/office/drawing/2014/main" id="{2F011F55-7E1A-4EEB-A2E7-8B6D52E79FA6}"/>
              </a:ext>
            </a:extLst>
          </p:cNvPr>
          <p:cNvSpPr txBox="1">
            <a:spLocks/>
          </p:cNvSpPr>
          <p:nvPr/>
        </p:nvSpPr>
        <p:spPr>
          <a:xfrm>
            <a:off x="1104847" y="2483650"/>
            <a:ext cx="1907712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en-US" sz="2000" dirty="0"/>
              <a:t>Remove outliers </a:t>
            </a:r>
          </a:p>
        </p:txBody>
      </p:sp>
      <p:grpSp>
        <p:nvGrpSpPr>
          <p:cNvPr id="118" name="Google Shape;4272;p30">
            <a:extLst>
              <a:ext uri="{FF2B5EF4-FFF2-40B4-BE49-F238E27FC236}">
                <a16:creationId xmlns:a16="http://schemas.microsoft.com/office/drawing/2014/main" id="{ED9D8AC6-382E-4CC8-9AA1-567C17A44592}"/>
              </a:ext>
            </a:extLst>
          </p:cNvPr>
          <p:cNvGrpSpPr/>
          <p:nvPr/>
        </p:nvGrpSpPr>
        <p:grpSpPr>
          <a:xfrm>
            <a:off x="635943" y="2512659"/>
            <a:ext cx="203307" cy="231303"/>
            <a:chOff x="2705375" y="238125"/>
            <a:chExt cx="424650" cy="483125"/>
          </a:xfrm>
          <a:solidFill>
            <a:srgbClr val="F8F8F8"/>
          </a:solidFill>
        </p:grpSpPr>
        <p:sp>
          <p:nvSpPr>
            <p:cNvPr id="119" name="Google Shape;4273;p30">
              <a:extLst>
                <a:ext uri="{FF2B5EF4-FFF2-40B4-BE49-F238E27FC236}">
                  <a16:creationId xmlns:a16="http://schemas.microsoft.com/office/drawing/2014/main" id="{58B8B048-9050-4C34-ABCA-51D7BA9B1585}"/>
                </a:ext>
              </a:extLst>
            </p:cNvPr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0" name="Google Shape;4274;p30">
              <a:extLst>
                <a:ext uri="{FF2B5EF4-FFF2-40B4-BE49-F238E27FC236}">
                  <a16:creationId xmlns:a16="http://schemas.microsoft.com/office/drawing/2014/main" id="{E61440F0-B44C-4429-B2FA-5F88721A9F04}"/>
                </a:ext>
              </a:extLst>
            </p:cNvPr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1" name="Google Shape;4275;p30">
              <a:extLst>
                <a:ext uri="{FF2B5EF4-FFF2-40B4-BE49-F238E27FC236}">
                  <a16:creationId xmlns:a16="http://schemas.microsoft.com/office/drawing/2014/main" id="{35339275-8BE0-4A98-A0AF-FDD39382B46A}"/>
                </a:ext>
              </a:extLst>
            </p:cNvPr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2" name="Google Shape;4276;p30">
              <a:extLst>
                <a:ext uri="{FF2B5EF4-FFF2-40B4-BE49-F238E27FC236}">
                  <a16:creationId xmlns:a16="http://schemas.microsoft.com/office/drawing/2014/main" id="{B6316C2F-E59C-4904-AE60-30B54AFFCB51}"/>
                </a:ext>
              </a:extLst>
            </p:cNvPr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35DF709-66B2-4A7B-B2F3-7918F9E33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34" t="37806" r="32130" b="26914"/>
          <a:stretch/>
        </p:blipFill>
        <p:spPr>
          <a:xfrm>
            <a:off x="4314251" y="402674"/>
            <a:ext cx="3903877" cy="2269476"/>
          </a:xfrm>
          <a:prstGeom prst="rect">
            <a:avLst/>
          </a:prstGeom>
        </p:spPr>
      </p:pic>
      <p:pic>
        <p:nvPicPr>
          <p:cNvPr id="32" name="image30.png">
            <a:extLst>
              <a:ext uri="{FF2B5EF4-FFF2-40B4-BE49-F238E27FC236}">
                <a16:creationId xmlns:a16="http://schemas.microsoft.com/office/drawing/2014/main" id="{52B33566-447C-409C-B201-C4A845C44F61}"/>
              </a:ext>
            </a:extLst>
          </p:cNvPr>
          <p:cNvPicPr/>
          <p:nvPr/>
        </p:nvPicPr>
        <p:blipFill>
          <a:blip r:embed="rId4"/>
          <a:srcRect t="17495" r="25972" b="7103"/>
          <a:stretch>
            <a:fillRect/>
          </a:stretch>
        </p:blipFill>
        <p:spPr>
          <a:xfrm>
            <a:off x="4314251" y="2737926"/>
            <a:ext cx="3903877" cy="226947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794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13" grpId="0"/>
      <p:bldP spid="107" grpId="0" animBg="1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 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A55B428-4024-4095-AB99-918D60AAF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081" y="1476050"/>
            <a:ext cx="3209405" cy="577800"/>
          </a:xfrm>
        </p:spPr>
        <p:txBody>
          <a:bodyPr/>
          <a:lstStyle/>
          <a:p>
            <a:pPr algn="l"/>
            <a:r>
              <a:rPr lang="en-US" sz="2000" dirty="0"/>
              <a:t>Replace missing values </a:t>
            </a:r>
          </a:p>
        </p:txBody>
      </p:sp>
      <p:grpSp>
        <p:nvGrpSpPr>
          <p:cNvPr id="57" name="Google Shape;545;p20">
            <a:extLst>
              <a:ext uri="{FF2B5EF4-FFF2-40B4-BE49-F238E27FC236}">
                <a16:creationId xmlns:a16="http://schemas.microsoft.com/office/drawing/2014/main" id="{0ECE3B4C-2A0A-490B-A571-171A29850BB8}"/>
              </a:ext>
            </a:extLst>
          </p:cNvPr>
          <p:cNvGrpSpPr/>
          <p:nvPr/>
        </p:nvGrpSpPr>
        <p:grpSpPr>
          <a:xfrm>
            <a:off x="410046" y="2303640"/>
            <a:ext cx="622759" cy="639242"/>
            <a:chOff x="917250" y="2165250"/>
            <a:chExt cx="980695" cy="982361"/>
          </a:xfrm>
        </p:grpSpPr>
        <p:sp>
          <p:nvSpPr>
            <p:cNvPr id="58" name="Google Shape;546;p20">
              <a:extLst>
                <a:ext uri="{FF2B5EF4-FFF2-40B4-BE49-F238E27FC236}">
                  <a16:creationId xmlns:a16="http://schemas.microsoft.com/office/drawing/2014/main" id="{2D325380-03CB-4117-A166-1A57F0A45245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7;p20">
              <a:extLst>
                <a:ext uri="{FF2B5EF4-FFF2-40B4-BE49-F238E27FC236}">
                  <a16:creationId xmlns:a16="http://schemas.microsoft.com/office/drawing/2014/main" id="{2D6DF502-AC6E-4031-907F-939CAC298A04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548;p20">
            <a:extLst>
              <a:ext uri="{FF2B5EF4-FFF2-40B4-BE49-F238E27FC236}">
                <a16:creationId xmlns:a16="http://schemas.microsoft.com/office/drawing/2014/main" id="{2097D98F-085E-442F-B9D9-0D6AD7678E1E}"/>
              </a:ext>
            </a:extLst>
          </p:cNvPr>
          <p:cNvGrpSpPr/>
          <p:nvPr/>
        </p:nvGrpSpPr>
        <p:grpSpPr>
          <a:xfrm>
            <a:off x="410046" y="1508285"/>
            <a:ext cx="622759" cy="639242"/>
            <a:chOff x="917250" y="2165250"/>
            <a:chExt cx="980695" cy="982361"/>
          </a:xfrm>
        </p:grpSpPr>
        <p:sp>
          <p:nvSpPr>
            <p:cNvPr id="61" name="Google Shape;549;p20">
              <a:extLst>
                <a:ext uri="{FF2B5EF4-FFF2-40B4-BE49-F238E27FC236}">
                  <a16:creationId xmlns:a16="http://schemas.microsoft.com/office/drawing/2014/main" id="{998D2C13-7497-4ECB-A9C6-FBE54BB875CC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0;p20">
              <a:extLst>
                <a:ext uri="{FF2B5EF4-FFF2-40B4-BE49-F238E27FC236}">
                  <a16:creationId xmlns:a16="http://schemas.microsoft.com/office/drawing/2014/main" id="{47598895-A259-49F4-B9F6-3D4C8DD5D2F6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" name="Google Shape;8541;p40">
            <a:extLst>
              <a:ext uri="{FF2B5EF4-FFF2-40B4-BE49-F238E27FC236}">
                <a16:creationId xmlns:a16="http://schemas.microsoft.com/office/drawing/2014/main" id="{826498B0-8B4D-4249-A1B5-C272E3B267A6}"/>
              </a:ext>
            </a:extLst>
          </p:cNvPr>
          <p:cNvSpPr/>
          <p:nvPr/>
        </p:nvSpPr>
        <p:spPr>
          <a:xfrm>
            <a:off x="626924" y="1717466"/>
            <a:ext cx="243804" cy="2271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Title 12">
            <a:extLst>
              <a:ext uri="{FF2B5EF4-FFF2-40B4-BE49-F238E27FC236}">
                <a16:creationId xmlns:a16="http://schemas.microsoft.com/office/drawing/2014/main" id="{2F011F55-7E1A-4EEB-A2E7-8B6D52E79FA6}"/>
              </a:ext>
            </a:extLst>
          </p:cNvPr>
          <p:cNvSpPr txBox="1">
            <a:spLocks/>
          </p:cNvSpPr>
          <p:nvPr/>
        </p:nvSpPr>
        <p:spPr>
          <a:xfrm>
            <a:off x="1104847" y="2483650"/>
            <a:ext cx="1907712" cy="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en-US" sz="2000" dirty="0"/>
              <a:t>Remove outliers </a:t>
            </a:r>
          </a:p>
        </p:txBody>
      </p:sp>
      <p:grpSp>
        <p:nvGrpSpPr>
          <p:cNvPr id="118" name="Google Shape;4272;p30">
            <a:extLst>
              <a:ext uri="{FF2B5EF4-FFF2-40B4-BE49-F238E27FC236}">
                <a16:creationId xmlns:a16="http://schemas.microsoft.com/office/drawing/2014/main" id="{ED9D8AC6-382E-4CC8-9AA1-567C17A44592}"/>
              </a:ext>
            </a:extLst>
          </p:cNvPr>
          <p:cNvGrpSpPr/>
          <p:nvPr/>
        </p:nvGrpSpPr>
        <p:grpSpPr>
          <a:xfrm>
            <a:off x="635943" y="2512659"/>
            <a:ext cx="203307" cy="231303"/>
            <a:chOff x="2705375" y="238125"/>
            <a:chExt cx="424650" cy="483125"/>
          </a:xfrm>
          <a:solidFill>
            <a:srgbClr val="F8F8F8"/>
          </a:solidFill>
        </p:grpSpPr>
        <p:sp>
          <p:nvSpPr>
            <p:cNvPr id="119" name="Google Shape;4273;p30">
              <a:extLst>
                <a:ext uri="{FF2B5EF4-FFF2-40B4-BE49-F238E27FC236}">
                  <a16:creationId xmlns:a16="http://schemas.microsoft.com/office/drawing/2014/main" id="{58B8B048-9050-4C34-ABCA-51D7BA9B1585}"/>
                </a:ext>
              </a:extLst>
            </p:cNvPr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0" name="Google Shape;4274;p30">
              <a:extLst>
                <a:ext uri="{FF2B5EF4-FFF2-40B4-BE49-F238E27FC236}">
                  <a16:creationId xmlns:a16="http://schemas.microsoft.com/office/drawing/2014/main" id="{E61440F0-B44C-4429-B2FA-5F88721A9F04}"/>
                </a:ext>
              </a:extLst>
            </p:cNvPr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1" name="Google Shape;4275;p30">
              <a:extLst>
                <a:ext uri="{FF2B5EF4-FFF2-40B4-BE49-F238E27FC236}">
                  <a16:creationId xmlns:a16="http://schemas.microsoft.com/office/drawing/2014/main" id="{35339275-8BE0-4A98-A0AF-FDD39382B46A}"/>
                </a:ext>
              </a:extLst>
            </p:cNvPr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2" name="Google Shape;4276;p30">
              <a:extLst>
                <a:ext uri="{FF2B5EF4-FFF2-40B4-BE49-F238E27FC236}">
                  <a16:creationId xmlns:a16="http://schemas.microsoft.com/office/drawing/2014/main" id="{B6316C2F-E59C-4904-AE60-30B54AFFCB51}"/>
                </a:ext>
              </a:extLst>
            </p:cNvPr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542;p20">
            <a:extLst>
              <a:ext uri="{FF2B5EF4-FFF2-40B4-BE49-F238E27FC236}">
                <a16:creationId xmlns:a16="http://schemas.microsoft.com/office/drawing/2014/main" id="{2EE9103C-E6E6-4FAB-982C-C36C1E4C2937}"/>
              </a:ext>
            </a:extLst>
          </p:cNvPr>
          <p:cNvGrpSpPr/>
          <p:nvPr/>
        </p:nvGrpSpPr>
        <p:grpSpPr>
          <a:xfrm>
            <a:off x="425479" y="3160649"/>
            <a:ext cx="647601" cy="639243"/>
            <a:chOff x="917250" y="2165250"/>
            <a:chExt cx="980695" cy="982361"/>
          </a:xfrm>
        </p:grpSpPr>
        <p:sp>
          <p:nvSpPr>
            <p:cNvPr id="20" name="Google Shape;543;p20">
              <a:extLst>
                <a:ext uri="{FF2B5EF4-FFF2-40B4-BE49-F238E27FC236}">
                  <a16:creationId xmlns:a16="http://schemas.microsoft.com/office/drawing/2014/main" id="{B7129BBA-680A-4218-9EDB-8D9F5736E2F0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4;p20">
              <a:extLst>
                <a:ext uri="{FF2B5EF4-FFF2-40B4-BE49-F238E27FC236}">
                  <a16:creationId xmlns:a16="http://schemas.microsoft.com/office/drawing/2014/main" id="{4F6D02E0-5DF0-4289-82F5-4307BDE5C2CB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itle 12">
            <a:extLst>
              <a:ext uri="{FF2B5EF4-FFF2-40B4-BE49-F238E27FC236}">
                <a16:creationId xmlns:a16="http://schemas.microsoft.com/office/drawing/2014/main" id="{AC2DD570-984A-4A57-9D5D-E7536AEEC0E1}"/>
              </a:ext>
            </a:extLst>
          </p:cNvPr>
          <p:cNvSpPr txBox="1">
            <a:spLocks/>
          </p:cNvSpPr>
          <p:nvPr/>
        </p:nvSpPr>
        <p:spPr>
          <a:xfrm>
            <a:off x="1032805" y="3144032"/>
            <a:ext cx="320940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en-US" sz="2000" dirty="0"/>
              <a:t>Encoding categorial data</a:t>
            </a:r>
          </a:p>
        </p:txBody>
      </p:sp>
      <p:grpSp>
        <p:nvGrpSpPr>
          <p:cNvPr id="23" name="Google Shape;4283;p30">
            <a:extLst>
              <a:ext uri="{FF2B5EF4-FFF2-40B4-BE49-F238E27FC236}">
                <a16:creationId xmlns:a16="http://schemas.microsoft.com/office/drawing/2014/main" id="{0D61C3D5-5ED4-4358-A3F1-9A598B3561D1}"/>
              </a:ext>
            </a:extLst>
          </p:cNvPr>
          <p:cNvGrpSpPr/>
          <p:nvPr/>
        </p:nvGrpSpPr>
        <p:grpSpPr>
          <a:xfrm>
            <a:off x="653915" y="3364618"/>
            <a:ext cx="239657" cy="231303"/>
            <a:chOff x="3857225" y="238125"/>
            <a:chExt cx="500575" cy="483125"/>
          </a:xfrm>
          <a:solidFill>
            <a:srgbClr val="F8F8F8"/>
          </a:solidFill>
        </p:grpSpPr>
        <p:sp>
          <p:nvSpPr>
            <p:cNvPr id="24" name="Google Shape;4284;p30">
              <a:extLst>
                <a:ext uri="{FF2B5EF4-FFF2-40B4-BE49-F238E27FC236}">
                  <a16:creationId xmlns:a16="http://schemas.microsoft.com/office/drawing/2014/main" id="{488DCFBC-C1D3-481E-9334-EAADF7264CCA}"/>
                </a:ext>
              </a:extLst>
            </p:cNvPr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4285;p30">
              <a:extLst>
                <a:ext uri="{FF2B5EF4-FFF2-40B4-BE49-F238E27FC236}">
                  <a16:creationId xmlns:a16="http://schemas.microsoft.com/office/drawing/2014/main" id="{82AE1049-5101-4A20-829F-A714370CE02D}"/>
                </a:ext>
              </a:extLst>
            </p:cNvPr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4286;p30">
              <a:extLst>
                <a:ext uri="{FF2B5EF4-FFF2-40B4-BE49-F238E27FC236}">
                  <a16:creationId xmlns:a16="http://schemas.microsoft.com/office/drawing/2014/main" id="{E9DC9686-B1AC-4DDF-969C-4A1751CBA363}"/>
                </a:ext>
              </a:extLst>
            </p:cNvPr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7" name="Google Shape;4287;p30">
              <a:extLst>
                <a:ext uri="{FF2B5EF4-FFF2-40B4-BE49-F238E27FC236}">
                  <a16:creationId xmlns:a16="http://schemas.microsoft.com/office/drawing/2014/main" id="{729470C8-8195-4731-8078-9AEF4D774C1B}"/>
                </a:ext>
              </a:extLst>
            </p:cNvPr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8" name="Google Shape;4288;p30">
              <a:extLst>
                <a:ext uri="{FF2B5EF4-FFF2-40B4-BE49-F238E27FC236}">
                  <a16:creationId xmlns:a16="http://schemas.microsoft.com/office/drawing/2014/main" id="{DD32389F-42AA-479B-BC89-F0170FBD3742}"/>
                </a:ext>
              </a:extLst>
            </p:cNvPr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9" name="Google Shape;4289;p30">
              <a:extLst>
                <a:ext uri="{FF2B5EF4-FFF2-40B4-BE49-F238E27FC236}">
                  <a16:creationId xmlns:a16="http://schemas.microsoft.com/office/drawing/2014/main" id="{262FB3A1-47BA-4E21-A61B-60C936231441}"/>
                </a:ext>
              </a:extLst>
            </p:cNvPr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0" name="Google Shape;4290;p30">
              <a:extLst>
                <a:ext uri="{FF2B5EF4-FFF2-40B4-BE49-F238E27FC236}">
                  <a16:creationId xmlns:a16="http://schemas.microsoft.com/office/drawing/2014/main" id="{77E5B01A-8E11-462F-8D7B-497173EFF43C}"/>
                </a:ext>
              </a:extLst>
            </p:cNvPr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69AFE1-D9F1-4195-A238-4414F345B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5" t="37806" r="31574" b="30088"/>
          <a:stretch/>
        </p:blipFill>
        <p:spPr>
          <a:xfrm>
            <a:off x="3933753" y="310396"/>
            <a:ext cx="4395380" cy="2237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DE254-85EF-4F01-AF15-5F085950F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6" t="48851" r="31759" b="17367"/>
          <a:stretch/>
        </p:blipFill>
        <p:spPr>
          <a:xfrm>
            <a:off x="3917000" y="2705689"/>
            <a:ext cx="4395380" cy="23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3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13" grpId="0"/>
      <p:bldP spid="107" grpId="0" animBg="1"/>
      <p:bldP spid="108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3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/>
              <a:t>Data Mining Technique</a:t>
            </a:r>
          </a:p>
        </p:txBody>
      </p:sp>
      <p:grpSp>
        <p:nvGrpSpPr>
          <p:cNvPr id="675" name="Google Shape;675;p23"/>
          <p:cNvGrpSpPr/>
          <p:nvPr/>
        </p:nvGrpSpPr>
        <p:grpSpPr>
          <a:xfrm>
            <a:off x="770700" y="1589389"/>
            <a:ext cx="980695" cy="982361"/>
            <a:chOff x="917250" y="2165250"/>
            <a:chExt cx="980695" cy="982361"/>
          </a:xfrm>
        </p:grpSpPr>
        <p:sp>
          <p:nvSpPr>
            <p:cNvPr id="676" name="Google Shape;676;p23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6" name="Google Shape;696;p23"/>
          <p:cNvSpPr/>
          <p:nvPr/>
        </p:nvSpPr>
        <p:spPr>
          <a:xfrm>
            <a:off x="1085464" y="1913219"/>
            <a:ext cx="351165" cy="334690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305837C-8551-46AE-BA31-1F465F273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46394" y="1791664"/>
            <a:ext cx="1615456" cy="577800"/>
          </a:xfrm>
        </p:spPr>
        <p:txBody>
          <a:bodyPr/>
          <a:lstStyle/>
          <a:p>
            <a:r>
              <a:rPr lang="en-US" dirty="0" err="1"/>
              <a:t>Clustring</a:t>
            </a:r>
            <a:endParaRPr lang="en-US" dirty="0"/>
          </a:p>
        </p:txBody>
      </p:sp>
      <p:sp>
        <p:nvSpPr>
          <p:cNvPr id="41" name="Title 16">
            <a:extLst>
              <a:ext uri="{FF2B5EF4-FFF2-40B4-BE49-F238E27FC236}">
                <a16:creationId xmlns:a16="http://schemas.microsoft.com/office/drawing/2014/main" id="{4EDB9981-CF7F-463D-9020-658101B32BA0}"/>
              </a:ext>
            </a:extLst>
          </p:cNvPr>
          <p:cNvSpPr txBox="1">
            <a:spLocks/>
          </p:cNvSpPr>
          <p:nvPr/>
        </p:nvSpPr>
        <p:spPr>
          <a:xfrm flipH="1">
            <a:off x="702760" y="2655646"/>
            <a:ext cx="7194936" cy="90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Clustering is an information retrieval technique that puts 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 items physically together, which are logically similar.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/>
      <p:bldP spid="696" grpId="0" animBg="1"/>
      <p:bldP spid="17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Clustring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A55B428-4024-4095-AB99-918D60AAF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081" y="1476050"/>
            <a:ext cx="3209405" cy="577800"/>
          </a:xfrm>
        </p:spPr>
        <p:txBody>
          <a:bodyPr/>
          <a:lstStyle/>
          <a:p>
            <a:pPr algn="l"/>
            <a:r>
              <a:rPr lang="en-US" sz="2000" dirty="0"/>
              <a:t>Silhouette width for each cluster</a:t>
            </a:r>
          </a:p>
        </p:txBody>
      </p:sp>
      <p:grpSp>
        <p:nvGrpSpPr>
          <p:cNvPr id="60" name="Google Shape;548;p20">
            <a:extLst>
              <a:ext uri="{FF2B5EF4-FFF2-40B4-BE49-F238E27FC236}">
                <a16:creationId xmlns:a16="http://schemas.microsoft.com/office/drawing/2014/main" id="{2097D98F-085E-442F-B9D9-0D6AD7678E1E}"/>
              </a:ext>
            </a:extLst>
          </p:cNvPr>
          <p:cNvGrpSpPr/>
          <p:nvPr/>
        </p:nvGrpSpPr>
        <p:grpSpPr>
          <a:xfrm>
            <a:off x="410046" y="1508285"/>
            <a:ext cx="622759" cy="639242"/>
            <a:chOff x="917250" y="2165250"/>
            <a:chExt cx="980695" cy="982361"/>
          </a:xfrm>
        </p:grpSpPr>
        <p:sp>
          <p:nvSpPr>
            <p:cNvPr id="61" name="Google Shape;549;p20">
              <a:extLst>
                <a:ext uri="{FF2B5EF4-FFF2-40B4-BE49-F238E27FC236}">
                  <a16:creationId xmlns:a16="http://schemas.microsoft.com/office/drawing/2014/main" id="{998D2C13-7497-4ECB-A9C6-FBE54BB875CC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0;p20">
              <a:extLst>
                <a:ext uri="{FF2B5EF4-FFF2-40B4-BE49-F238E27FC236}">
                  <a16:creationId xmlns:a16="http://schemas.microsoft.com/office/drawing/2014/main" id="{47598895-A259-49F4-B9F6-3D4C8DD5D2F6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" name="Google Shape;8541;p40">
            <a:extLst>
              <a:ext uri="{FF2B5EF4-FFF2-40B4-BE49-F238E27FC236}">
                <a16:creationId xmlns:a16="http://schemas.microsoft.com/office/drawing/2014/main" id="{826498B0-8B4D-4249-A1B5-C272E3B267A6}"/>
              </a:ext>
            </a:extLst>
          </p:cNvPr>
          <p:cNvSpPr/>
          <p:nvPr/>
        </p:nvSpPr>
        <p:spPr>
          <a:xfrm>
            <a:off x="626924" y="1717466"/>
            <a:ext cx="243804" cy="2271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C28B0-578E-4938-9197-6A7A00F58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29591" y="2177783"/>
            <a:ext cx="4866210" cy="25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7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13" grpId="0"/>
      <p:bldP spid="107" grpId="0" animBg="1"/>
    </p:bldLst>
  </p:timing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E9E6E1"/>
      </a:dk1>
      <a:lt1>
        <a:srgbClr val="434343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397</Words>
  <Application>Microsoft Office PowerPoint</Application>
  <PresentationFormat>On-screen Show (16:9)</PresentationFormat>
  <Paragraphs>76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Barlow Condensed SemiBold</vt:lpstr>
      <vt:lpstr>Roboto Slab</vt:lpstr>
      <vt:lpstr>Arvo</vt:lpstr>
      <vt:lpstr>Barlow Condensed Medium</vt:lpstr>
      <vt:lpstr>Arial</vt:lpstr>
      <vt:lpstr>Times New Roman</vt:lpstr>
      <vt:lpstr>My Creative CV by slidesgo</vt:lpstr>
      <vt:lpstr>Analysis of Google play store </vt:lpstr>
      <vt:lpstr>Problem</vt:lpstr>
      <vt:lpstr>Data </vt:lpstr>
      <vt:lpstr>Data figures :</vt:lpstr>
      <vt:lpstr>Data preprocessing </vt:lpstr>
      <vt:lpstr>Data preprocessing </vt:lpstr>
      <vt:lpstr>Data preprocessing </vt:lpstr>
      <vt:lpstr>Data Mining Technique</vt:lpstr>
      <vt:lpstr>Clustring</vt:lpstr>
      <vt:lpstr>2-Clusters</vt:lpstr>
      <vt:lpstr>3-Clusters</vt:lpstr>
      <vt:lpstr>4-Clusters</vt:lpstr>
      <vt:lpstr>5-Clusters</vt:lpstr>
      <vt:lpstr>PowerPoint Presentation</vt:lpstr>
      <vt:lpstr>Extra Clusters </vt:lpstr>
      <vt:lpstr>Extra Clusters </vt:lpstr>
      <vt:lpstr>Extra Clusters </vt:lpstr>
      <vt:lpstr>Findings </vt:lpstr>
      <vt:lpstr>THANKS!</vt:lpstr>
      <vt:lpstr>Done by:</vt:lpstr>
      <vt:lpstr>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Google play store </dc:title>
  <cp:lastModifiedBy>maryam ha</cp:lastModifiedBy>
  <cp:revision>10</cp:revision>
  <dcterms:modified xsi:type="dcterms:W3CDTF">2020-04-11T17:35:06Z</dcterms:modified>
</cp:coreProperties>
</file>